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1" r:id="rId3"/>
    <p:sldId id="272" r:id="rId4"/>
    <p:sldId id="259" r:id="rId5"/>
    <p:sldId id="261" r:id="rId6"/>
    <p:sldId id="267" r:id="rId7"/>
    <p:sldId id="268" r:id="rId8"/>
    <p:sldId id="269" r:id="rId9"/>
    <p:sldId id="270"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8A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5F6B8C-72CD-4901-B39F-A8C20B9260E3}"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646F1-F60F-49A8-8FBB-AE2188E15F5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540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5F6B8C-72CD-4901-B39F-A8C20B9260E3}"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1295228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5F6B8C-72CD-4901-B39F-A8C20B9260E3}"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3257334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5F6B8C-72CD-4901-B39F-A8C20B9260E3}"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1817636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5F6B8C-72CD-4901-B39F-A8C20B9260E3}"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646F1-F60F-49A8-8FBB-AE2188E15F5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509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5F6B8C-72CD-4901-B39F-A8C20B9260E3}" type="datetimeFigureOut">
              <a:rPr lang="en-US" smtClean="0"/>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3699573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5F6B8C-72CD-4901-B39F-A8C20B9260E3}" type="datetimeFigureOut">
              <a:rPr lang="en-US" smtClean="0"/>
              <a:t>12/12/2022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2185068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5F6B8C-72CD-4901-B39F-A8C20B9260E3}" type="datetimeFigureOut">
              <a:rPr lang="en-US" smtClean="0"/>
              <a:t>12/12/2022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732254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75F6B8C-72CD-4901-B39F-A8C20B9260E3}" type="datetimeFigureOut">
              <a:rPr lang="en-US" smtClean="0"/>
              <a:t>12/12/2022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3628928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75F6B8C-72CD-4901-B39F-A8C20B9260E3}" type="datetimeFigureOut">
              <a:rPr lang="en-US" smtClean="0"/>
              <a:t>12/12/2022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54646F1-F60F-49A8-8FBB-AE2188E15F55}" type="slidenum">
              <a:rPr lang="en-US" smtClean="0"/>
              <a:t>‹#›</a:t>
            </a:fld>
            <a:endParaRPr lang="en-US"/>
          </a:p>
        </p:txBody>
      </p:sp>
    </p:spTree>
    <p:extLst>
      <p:ext uri="{BB962C8B-B14F-4D97-AF65-F5344CB8AC3E}">
        <p14:creationId xmlns:p14="http://schemas.microsoft.com/office/powerpoint/2010/main" val="3801125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5F6B8C-72CD-4901-B39F-A8C20B9260E3}" type="datetimeFigureOut">
              <a:rPr lang="en-US" smtClean="0"/>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987687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75F6B8C-72CD-4901-B39F-A8C20B9260E3}" type="datetimeFigureOut">
              <a:rPr lang="en-US" smtClean="0"/>
              <a:t>12/12/2022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54646F1-F60F-49A8-8FBB-AE2188E15F5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1744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7C69D8-4057-3144-F052-E99891024B84}"/>
              </a:ext>
            </a:extLst>
          </p:cNvPr>
          <p:cNvPicPr>
            <a:picLocks noChangeAspect="1"/>
          </p:cNvPicPr>
          <p:nvPr/>
        </p:nvPicPr>
        <p:blipFill>
          <a:blip r:embed="rId2">
            <a:extLst>
              <a:ext uri="{28A0092B-C50C-407E-A947-70E740481C1C}">
                <a14:useLocalDpi xmlns:a14="http://schemas.microsoft.com/office/drawing/2010/main" val="0"/>
              </a:ext>
            </a:extLst>
          </a:blip>
          <a:srcRect l="8678" r="8678"/>
          <a:stretch/>
        </p:blipFill>
        <p:spPr>
          <a:xfrm>
            <a:off x="16" y="10"/>
            <a:ext cx="7556889" cy="6857990"/>
          </a:xfrm>
          <a:prstGeom prst="rect">
            <a:avLst/>
          </a:prstGeom>
        </p:spPr>
      </p:pic>
      <p:sp>
        <p:nvSpPr>
          <p:cNvPr id="9" name="Rectangle 8">
            <a:extLst>
              <a:ext uri="{FF2B5EF4-FFF2-40B4-BE49-F238E27FC236}">
                <a16:creationId xmlns:a16="http://schemas.microsoft.com/office/drawing/2014/main" id="{E9ED41B5-F9B0-4DE1-8C59-A980468A7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6784B6F-DF48-62CC-352C-8EC62702296F}"/>
              </a:ext>
            </a:extLst>
          </p:cNvPr>
          <p:cNvSpPr>
            <a:spLocks noGrp="1"/>
          </p:cNvSpPr>
          <p:nvPr>
            <p:ph type="ctrTitle"/>
          </p:nvPr>
        </p:nvSpPr>
        <p:spPr>
          <a:xfrm>
            <a:off x="8096885" y="640080"/>
            <a:ext cx="3659246" cy="2926080"/>
          </a:xfrm>
        </p:spPr>
        <p:txBody>
          <a:bodyPr>
            <a:normAutofit/>
          </a:bodyPr>
          <a:lstStyle/>
          <a:p>
            <a:r>
              <a:rPr lang="en-US" sz="4100" dirty="0">
                <a:solidFill>
                  <a:srgbClr val="FFFFFF"/>
                </a:solidFill>
              </a:rPr>
              <a:t>Did the Russian/Ukraine War Effect Commodity Prices in the US?</a:t>
            </a:r>
          </a:p>
        </p:txBody>
      </p:sp>
      <p:sp>
        <p:nvSpPr>
          <p:cNvPr id="3" name="Subtitle 2">
            <a:extLst>
              <a:ext uri="{FF2B5EF4-FFF2-40B4-BE49-F238E27FC236}">
                <a16:creationId xmlns:a16="http://schemas.microsoft.com/office/drawing/2014/main" id="{EC15D68C-DD2B-CAF7-79FB-FB9CFA33B729}"/>
              </a:ext>
            </a:extLst>
          </p:cNvPr>
          <p:cNvSpPr>
            <a:spLocks noGrp="1"/>
          </p:cNvSpPr>
          <p:nvPr>
            <p:ph type="subTitle" idx="1"/>
          </p:nvPr>
        </p:nvSpPr>
        <p:spPr>
          <a:xfrm>
            <a:off x="8096885" y="3578085"/>
            <a:ext cx="3659246" cy="1554480"/>
          </a:xfrm>
        </p:spPr>
        <p:txBody>
          <a:bodyPr>
            <a:normAutofit/>
          </a:bodyPr>
          <a:lstStyle/>
          <a:p>
            <a:r>
              <a:rPr lang="en-US" sz="1500" dirty="0">
                <a:solidFill>
                  <a:srgbClr val="FFFFFF"/>
                </a:solidFill>
              </a:rPr>
              <a:t>Presented by: Crystal Butler, James </a:t>
            </a:r>
            <a:r>
              <a:rPr lang="en-US" sz="1500" dirty="0" err="1">
                <a:solidFill>
                  <a:srgbClr val="FFFFFF"/>
                </a:solidFill>
              </a:rPr>
              <a:t>Senger</a:t>
            </a:r>
            <a:r>
              <a:rPr lang="en-US" sz="1500" dirty="0">
                <a:solidFill>
                  <a:srgbClr val="FFFFFF"/>
                </a:solidFill>
              </a:rPr>
              <a:t>, John Quinn, and Jared </a:t>
            </a:r>
            <a:r>
              <a:rPr lang="en-US" sz="1500" dirty="0" err="1">
                <a:solidFill>
                  <a:srgbClr val="FFFFFF"/>
                </a:solidFill>
              </a:rPr>
              <a:t>Worrick</a:t>
            </a:r>
            <a:endParaRPr lang="en-US" sz="1500" dirty="0">
              <a:solidFill>
                <a:srgbClr val="FFFFFF"/>
              </a:solidFill>
            </a:endParaRPr>
          </a:p>
        </p:txBody>
      </p:sp>
      <p:sp>
        <p:nvSpPr>
          <p:cNvPr id="11" name="Rectangle 10">
            <a:extLst>
              <a:ext uri="{FF2B5EF4-FFF2-40B4-BE49-F238E27FC236}">
                <a16:creationId xmlns:a16="http://schemas.microsoft.com/office/drawing/2014/main" id="{C482A030-873A-4216-B6A6-C3348B9CA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83917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36">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38">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 name="Straight Connector 40">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91D25A2A-EEBA-CD44-6F6B-B788E823D2E1}"/>
              </a:ext>
            </a:extLst>
          </p:cNvPr>
          <p:cNvPicPr>
            <a:picLocks noChangeAspect="1"/>
          </p:cNvPicPr>
          <p:nvPr/>
        </p:nvPicPr>
        <p:blipFill rotWithShape="1">
          <a:blip r:embed="rId2">
            <a:duotone>
              <a:prstClr val="black"/>
              <a:schemeClr val="tx2">
                <a:tint val="45000"/>
                <a:satMod val="400000"/>
              </a:schemeClr>
            </a:duotone>
            <a:alphaModFix amt="40000"/>
            <a:extLst>
              <a:ext uri="{28A0092B-C50C-407E-A947-70E740481C1C}">
                <a14:useLocalDpi xmlns:a14="http://schemas.microsoft.com/office/drawing/2010/main" val="0"/>
              </a:ext>
            </a:extLst>
          </a:blip>
          <a:srcRect r="1" b="45578"/>
          <a:stretch/>
        </p:blipFill>
        <p:spPr>
          <a:xfrm>
            <a:off x="20" y="10"/>
            <a:ext cx="12191980" cy="6857991"/>
          </a:xfrm>
          <a:prstGeom prst="rect">
            <a:avLst/>
          </a:prstGeom>
        </p:spPr>
      </p:pic>
      <p:sp>
        <p:nvSpPr>
          <p:cNvPr id="2" name="Title 1">
            <a:extLst>
              <a:ext uri="{FF2B5EF4-FFF2-40B4-BE49-F238E27FC236}">
                <a16:creationId xmlns:a16="http://schemas.microsoft.com/office/drawing/2014/main" id="{20BCEF31-A192-1DCF-DB3C-6E199E4DB770}"/>
              </a:ext>
            </a:extLst>
          </p:cNvPr>
          <p:cNvSpPr>
            <a:spLocks noGrp="1"/>
          </p:cNvSpPr>
          <p:nvPr>
            <p:ph type="title"/>
          </p:nvPr>
        </p:nvSpPr>
        <p:spPr>
          <a:xfrm>
            <a:off x="0" y="-22024"/>
            <a:ext cx="10132291" cy="1212868"/>
          </a:xfrm>
        </p:spPr>
        <p:txBody>
          <a:bodyPr vert="horz" lIns="91440" tIns="45720" rIns="91440" bIns="45720" rtlCol="0" anchor="b">
            <a:noAutofit/>
          </a:bodyPr>
          <a:lstStyle/>
          <a:p>
            <a:r>
              <a:rPr lang="en-US" sz="8800" b="1" dirty="0">
                <a:solidFill>
                  <a:schemeClr val="tx1"/>
                </a:solidFill>
              </a:rPr>
              <a:t>FINAL CONCLUSIONS</a:t>
            </a:r>
          </a:p>
        </p:txBody>
      </p:sp>
      <p:cxnSp>
        <p:nvCxnSpPr>
          <p:cNvPr id="52" name="Straight Connector 42">
            <a:extLst>
              <a:ext uri="{FF2B5EF4-FFF2-40B4-BE49-F238E27FC236}">
                <a16:creationId xmlns:a16="http://schemas.microsoft.com/office/drawing/2014/main" id="{E6E50488-8E5E-4E36-9763-092234CAED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80000"/>
              </a:schemeClr>
            </a:solidFill>
          </a:ln>
        </p:spPr>
        <p:style>
          <a:lnRef idx="1">
            <a:schemeClr val="accent1"/>
          </a:lnRef>
          <a:fillRef idx="0">
            <a:schemeClr val="accent1"/>
          </a:fillRef>
          <a:effectRef idx="0">
            <a:schemeClr val="accent1"/>
          </a:effectRef>
          <a:fontRef idx="minor">
            <a:schemeClr val="tx1"/>
          </a:fontRef>
        </p:style>
      </p:cxnSp>
      <p:sp>
        <p:nvSpPr>
          <p:cNvPr id="53" name="Rectangle 44">
            <a:extLst>
              <a:ext uri="{FF2B5EF4-FFF2-40B4-BE49-F238E27FC236}">
                <a16:creationId xmlns:a16="http://schemas.microsoft.com/office/drawing/2014/main" id="{B9E780F8-2452-4595-A281-E594BA83D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 name="Rectangle 46">
            <a:extLst>
              <a:ext uri="{FF2B5EF4-FFF2-40B4-BE49-F238E27FC236}">
                <a16:creationId xmlns:a16="http://schemas.microsoft.com/office/drawing/2014/main" id="{A917F44A-7774-4C79-BEDC-0CC73C8C0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77E77D2E-0FEC-8191-7D78-E274E93A8B6B}"/>
              </a:ext>
            </a:extLst>
          </p:cNvPr>
          <p:cNvSpPr txBox="1"/>
          <p:nvPr/>
        </p:nvSpPr>
        <p:spPr>
          <a:xfrm>
            <a:off x="498765" y="2013527"/>
            <a:ext cx="11499272" cy="3416320"/>
          </a:xfrm>
          <a:prstGeom prst="rect">
            <a:avLst/>
          </a:prstGeom>
          <a:solidFill>
            <a:schemeClr val="bg1">
              <a:lumMod val="85000"/>
              <a:lumOff val="15000"/>
              <a:alpha val="66000"/>
            </a:schemeClr>
          </a:solidFill>
        </p:spPr>
        <p:txBody>
          <a:bodyPr wrap="square" rtlCol="0">
            <a:spAutoFit/>
          </a:bodyPr>
          <a:lstStyle/>
          <a:p>
            <a:r>
              <a:rPr lang="en-US" sz="2400" dirty="0"/>
              <a:t>Russia’s attack on Ukraine affected many commodity prices in the US almost immediately.</a:t>
            </a:r>
          </a:p>
          <a:p>
            <a:pPr marL="285750" indent="-285750">
              <a:buFont typeface="Arial" panose="020B0604020202020204" pitchFamily="34" charset="0"/>
              <a:buChar char="•"/>
            </a:pPr>
            <a:r>
              <a:rPr lang="en-US" sz="2400" dirty="0"/>
              <a:t>Gasoline prices increased as a much higher rate than they were increasing up until that point</a:t>
            </a:r>
          </a:p>
          <a:p>
            <a:pPr marL="285750" indent="-285750">
              <a:buFont typeface="Arial" panose="020B0604020202020204" pitchFamily="34" charset="0"/>
              <a:buChar char="•"/>
            </a:pPr>
            <a:r>
              <a:rPr lang="en-US" sz="2400" b="0" i="0" dirty="0">
                <a:solidFill>
                  <a:srgbClr val="D1D2D3"/>
                </a:solidFill>
                <a:effectLst/>
                <a:latin typeface="Slack-Lato"/>
              </a:rPr>
              <a:t>Grain prices were relatively steady until warnings from international bodies started to hit the market, but it has become extremely volatile ever since the Ukraine war started. We likely will not see the volatility end until the war ends and both countries resume their agricultural production from before the war. </a:t>
            </a:r>
          </a:p>
          <a:p>
            <a:pPr marL="285750" indent="-285750">
              <a:buFont typeface="Arial" panose="020B0604020202020204" pitchFamily="34" charset="0"/>
              <a:buChar char="•"/>
            </a:pPr>
            <a:r>
              <a:rPr lang="en-US" sz="2400" dirty="0"/>
              <a:t>In the 2 weeks prior to the invasion, the Russian Ruble had a bearish spike compared to the United States Dollar. It is only till recently that it has gained bullish traction.</a:t>
            </a:r>
          </a:p>
        </p:txBody>
      </p:sp>
    </p:spTree>
    <p:extLst>
      <p:ext uri="{BB962C8B-B14F-4D97-AF65-F5344CB8AC3E}">
        <p14:creationId xmlns:p14="http://schemas.microsoft.com/office/powerpoint/2010/main" val="1291830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241E850-FB9D-BDB1-B4D7-7B3E3F97C74D}"/>
              </a:ext>
            </a:extLst>
          </p:cNvPr>
          <p:cNvSpPr>
            <a:spLocks noGrp="1"/>
          </p:cNvSpPr>
          <p:nvPr>
            <p:ph type="title"/>
          </p:nvPr>
        </p:nvSpPr>
        <p:spPr>
          <a:xfrm>
            <a:off x="1066800" y="5252936"/>
            <a:ext cx="10058400" cy="1028715"/>
          </a:xfrm>
        </p:spPr>
        <p:txBody>
          <a:bodyPr anchor="ctr">
            <a:normAutofit/>
          </a:bodyPr>
          <a:lstStyle/>
          <a:p>
            <a:pPr algn="ctr"/>
            <a:r>
              <a:rPr lang="en-US" sz="1800" dirty="0">
                <a:solidFill>
                  <a:srgbClr val="FFFFFF"/>
                </a:solidFill>
              </a:rPr>
              <a:t>Canada is the number one importer of Crude Oil Imports to the USA while Mexico then Russia follows behind. </a:t>
            </a:r>
            <a:br>
              <a:rPr lang="en-US" sz="1800" dirty="0">
                <a:solidFill>
                  <a:srgbClr val="FFFFFF"/>
                </a:solidFill>
              </a:rPr>
            </a:br>
            <a:br>
              <a:rPr lang="en-US" sz="1800" dirty="0">
                <a:solidFill>
                  <a:srgbClr val="FFFFFF"/>
                </a:solidFill>
              </a:rPr>
            </a:br>
            <a:r>
              <a:rPr lang="en-US" sz="1800" dirty="0">
                <a:solidFill>
                  <a:srgbClr val="FFFFFF"/>
                </a:solidFill>
              </a:rPr>
              <a:t>Russia has reduced the exports to the USA in 2022 more than 75%</a:t>
            </a:r>
          </a:p>
        </p:txBody>
      </p:sp>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FD63D009-97CE-A87A-BCA4-5409CB57F1AF}"/>
              </a:ext>
            </a:extLst>
          </p:cNvPr>
          <p:cNvPicPr>
            <a:picLocks noChangeAspect="1"/>
          </p:cNvPicPr>
          <p:nvPr/>
        </p:nvPicPr>
        <p:blipFill>
          <a:blip r:embed="rId2"/>
          <a:stretch>
            <a:fillRect/>
          </a:stretch>
        </p:blipFill>
        <p:spPr>
          <a:xfrm>
            <a:off x="0" y="576349"/>
            <a:ext cx="3905135" cy="3670240"/>
          </a:xfrm>
          <a:prstGeom prst="rect">
            <a:avLst/>
          </a:prstGeom>
        </p:spPr>
      </p:pic>
      <p:pic>
        <p:nvPicPr>
          <p:cNvPr id="9" name="Picture 8">
            <a:extLst>
              <a:ext uri="{FF2B5EF4-FFF2-40B4-BE49-F238E27FC236}">
                <a16:creationId xmlns:a16="http://schemas.microsoft.com/office/drawing/2014/main" id="{7E14834A-F5DB-3347-242F-180677FC9E91}"/>
              </a:ext>
            </a:extLst>
          </p:cNvPr>
          <p:cNvPicPr>
            <a:picLocks noChangeAspect="1"/>
          </p:cNvPicPr>
          <p:nvPr/>
        </p:nvPicPr>
        <p:blipFill>
          <a:blip r:embed="rId3"/>
          <a:stretch>
            <a:fillRect/>
          </a:stretch>
        </p:blipFill>
        <p:spPr>
          <a:xfrm>
            <a:off x="3905135" y="576349"/>
            <a:ext cx="3905135" cy="3670240"/>
          </a:xfrm>
          <a:prstGeom prst="rect">
            <a:avLst/>
          </a:prstGeom>
        </p:spPr>
      </p:pic>
      <p:pic>
        <p:nvPicPr>
          <p:cNvPr id="11" name="Picture 10">
            <a:extLst>
              <a:ext uri="{FF2B5EF4-FFF2-40B4-BE49-F238E27FC236}">
                <a16:creationId xmlns:a16="http://schemas.microsoft.com/office/drawing/2014/main" id="{76B2E672-98CB-E338-824A-2D24CE7CFD01}"/>
              </a:ext>
            </a:extLst>
          </p:cNvPr>
          <p:cNvPicPr>
            <a:picLocks noChangeAspect="1"/>
          </p:cNvPicPr>
          <p:nvPr/>
        </p:nvPicPr>
        <p:blipFill>
          <a:blip r:embed="rId4"/>
          <a:stretch>
            <a:fillRect/>
          </a:stretch>
        </p:blipFill>
        <p:spPr>
          <a:xfrm>
            <a:off x="7808762" y="576349"/>
            <a:ext cx="3905135" cy="3670240"/>
          </a:xfrm>
          <a:prstGeom prst="rect">
            <a:avLst/>
          </a:prstGeom>
        </p:spPr>
      </p:pic>
      <p:cxnSp>
        <p:nvCxnSpPr>
          <p:cNvPr id="14" name="Straight Arrow Connector 13">
            <a:extLst>
              <a:ext uri="{FF2B5EF4-FFF2-40B4-BE49-F238E27FC236}">
                <a16:creationId xmlns:a16="http://schemas.microsoft.com/office/drawing/2014/main" id="{A8DCB0C4-8359-B0D4-A57E-48BF39EDB14E}"/>
              </a:ext>
            </a:extLst>
          </p:cNvPr>
          <p:cNvCxnSpPr/>
          <p:nvPr/>
        </p:nvCxnSpPr>
        <p:spPr>
          <a:xfrm>
            <a:off x="2584174" y="1908313"/>
            <a:ext cx="308113" cy="665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9580095-0945-7AA5-3229-AE5C9ADA4116}"/>
              </a:ext>
            </a:extLst>
          </p:cNvPr>
          <p:cNvCxnSpPr/>
          <p:nvPr/>
        </p:nvCxnSpPr>
        <p:spPr>
          <a:xfrm>
            <a:off x="6632662" y="1908313"/>
            <a:ext cx="308113" cy="665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8AA5414-329B-F5A0-82C0-44822A3B57C2}"/>
              </a:ext>
            </a:extLst>
          </p:cNvPr>
          <p:cNvCxnSpPr/>
          <p:nvPr/>
        </p:nvCxnSpPr>
        <p:spPr>
          <a:xfrm>
            <a:off x="10549393" y="1908313"/>
            <a:ext cx="308113" cy="665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2FC963DC-5C05-C6FD-59CC-60562C1BC7C0}"/>
              </a:ext>
            </a:extLst>
          </p:cNvPr>
          <p:cNvSpPr txBox="1">
            <a:spLocks/>
          </p:cNvSpPr>
          <p:nvPr/>
        </p:nvSpPr>
        <p:spPr>
          <a:xfrm>
            <a:off x="828502" y="-130062"/>
            <a:ext cx="10058400" cy="1028715"/>
          </a:xfrm>
          <a:prstGeom prst="rect">
            <a:avLst/>
          </a:prstGeom>
        </p:spPr>
        <p:txBody>
          <a:bodyPr vert="horz" lIns="91440" tIns="45720" rIns="91440" bIns="45720" rtlCol="0" anchor="ctr">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2400" b="0" i="0" u="none" strike="noStrike" kern="1200" cap="none" spc="-50" normalizeH="0" baseline="0" noProof="0" dirty="0">
                <a:ln>
                  <a:noFill/>
                </a:ln>
                <a:solidFill>
                  <a:srgbClr val="000000"/>
                </a:solidFill>
                <a:effectLst/>
                <a:uLnTx/>
                <a:uFillTx/>
                <a:latin typeface="Calibri Light" panose="020F0302020204030204"/>
                <a:ea typeface="+mj-ea"/>
                <a:cs typeface="+mj-cs"/>
              </a:rPr>
              <a:t>Bar Chart of most imported by Count of Crude Oil Barrels to USA</a:t>
            </a:r>
          </a:p>
        </p:txBody>
      </p:sp>
    </p:spTree>
    <p:extLst>
      <p:ext uri="{BB962C8B-B14F-4D97-AF65-F5344CB8AC3E}">
        <p14:creationId xmlns:p14="http://schemas.microsoft.com/office/powerpoint/2010/main" val="397650152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241E850-FB9D-BDB1-B4D7-7B3E3F97C74D}"/>
              </a:ext>
            </a:extLst>
          </p:cNvPr>
          <p:cNvSpPr>
            <a:spLocks noGrp="1"/>
          </p:cNvSpPr>
          <p:nvPr>
            <p:ph type="title"/>
          </p:nvPr>
        </p:nvSpPr>
        <p:spPr>
          <a:xfrm>
            <a:off x="1066800" y="5252936"/>
            <a:ext cx="10058400" cy="1028715"/>
          </a:xfrm>
        </p:spPr>
        <p:txBody>
          <a:bodyPr anchor="ctr">
            <a:noAutofit/>
          </a:bodyPr>
          <a:lstStyle/>
          <a:p>
            <a:pPr algn="ctr"/>
            <a:r>
              <a:rPr lang="en-US" sz="1800" dirty="0">
                <a:solidFill>
                  <a:srgbClr val="FFFFFF"/>
                </a:solidFill>
              </a:rPr>
              <a:t>The three periods show the quantities (per thousand barrels) that Canada, Mexico, and Russia has sent to the USA for Crude Oil Imports.</a:t>
            </a:r>
            <a:br>
              <a:rPr lang="en-US" sz="1800" dirty="0">
                <a:solidFill>
                  <a:srgbClr val="FFFFFF"/>
                </a:solidFill>
              </a:rPr>
            </a:br>
            <a:br>
              <a:rPr lang="en-US" sz="1800" dirty="0">
                <a:solidFill>
                  <a:srgbClr val="FFFFFF"/>
                </a:solidFill>
              </a:rPr>
            </a:br>
            <a:r>
              <a:rPr lang="en-US" sz="1800" dirty="0">
                <a:solidFill>
                  <a:srgbClr val="FFFFFF"/>
                </a:solidFill>
              </a:rPr>
              <a:t>We can see that the USA had stopped receiving imports from Russia after April, 2022.</a:t>
            </a:r>
          </a:p>
        </p:txBody>
      </p:sp>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14B842ED-5278-9246-EF6D-48D7EF6E275E}"/>
              </a:ext>
            </a:extLst>
          </p:cNvPr>
          <p:cNvPicPr>
            <a:picLocks noChangeAspect="1"/>
          </p:cNvPicPr>
          <p:nvPr/>
        </p:nvPicPr>
        <p:blipFill>
          <a:blip r:embed="rId2"/>
          <a:stretch>
            <a:fillRect/>
          </a:stretch>
        </p:blipFill>
        <p:spPr>
          <a:xfrm>
            <a:off x="19238" y="1344115"/>
            <a:ext cx="3940595" cy="2301440"/>
          </a:xfrm>
          <a:prstGeom prst="rect">
            <a:avLst/>
          </a:prstGeom>
        </p:spPr>
      </p:pic>
      <p:pic>
        <p:nvPicPr>
          <p:cNvPr id="4" name="Picture 3">
            <a:extLst>
              <a:ext uri="{FF2B5EF4-FFF2-40B4-BE49-F238E27FC236}">
                <a16:creationId xmlns:a16="http://schemas.microsoft.com/office/drawing/2014/main" id="{FF4769E3-F89B-5E43-EFE1-3D49E378EA2B}"/>
              </a:ext>
            </a:extLst>
          </p:cNvPr>
          <p:cNvPicPr>
            <a:picLocks noChangeAspect="1"/>
          </p:cNvPicPr>
          <p:nvPr/>
        </p:nvPicPr>
        <p:blipFill>
          <a:blip r:embed="rId3"/>
          <a:stretch>
            <a:fillRect/>
          </a:stretch>
        </p:blipFill>
        <p:spPr>
          <a:xfrm>
            <a:off x="3882869" y="1333951"/>
            <a:ext cx="4152617" cy="2425269"/>
          </a:xfrm>
          <a:prstGeom prst="rect">
            <a:avLst/>
          </a:prstGeom>
        </p:spPr>
      </p:pic>
      <p:pic>
        <p:nvPicPr>
          <p:cNvPr id="17" name="Picture 16">
            <a:extLst>
              <a:ext uri="{FF2B5EF4-FFF2-40B4-BE49-F238E27FC236}">
                <a16:creationId xmlns:a16="http://schemas.microsoft.com/office/drawing/2014/main" id="{12E26021-B71A-F02D-5FE6-86AC2A800C31}"/>
              </a:ext>
            </a:extLst>
          </p:cNvPr>
          <p:cNvPicPr>
            <a:picLocks noChangeAspect="1"/>
          </p:cNvPicPr>
          <p:nvPr/>
        </p:nvPicPr>
        <p:blipFill>
          <a:blip r:embed="rId4"/>
          <a:stretch>
            <a:fillRect/>
          </a:stretch>
        </p:blipFill>
        <p:spPr>
          <a:xfrm>
            <a:off x="8020146" y="1322070"/>
            <a:ext cx="4152616" cy="2425267"/>
          </a:xfrm>
          <a:prstGeom prst="rect">
            <a:avLst/>
          </a:prstGeom>
        </p:spPr>
      </p:pic>
      <p:sp>
        <p:nvSpPr>
          <p:cNvPr id="18" name="Title 1">
            <a:extLst>
              <a:ext uri="{FF2B5EF4-FFF2-40B4-BE49-F238E27FC236}">
                <a16:creationId xmlns:a16="http://schemas.microsoft.com/office/drawing/2014/main" id="{5B754A32-5DCD-E308-E96E-40D953764592}"/>
              </a:ext>
            </a:extLst>
          </p:cNvPr>
          <p:cNvSpPr txBox="1">
            <a:spLocks/>
          </p:cNvSpPr>
          <p:nvPr/>
        </p:nvSpPr>
        <p:spPr>
          <a:xfrm>
            <a:off x="791817" y="281472"/>
            <a:ext cx="10058400" cy="1028715"/>
          </a:xfrm>
          <a:prstGeom prst="rect">
            <a:avLst/>
          </a:prstGeom>
        </p:spPr>
        <p:txBody>
          <a:bodyPr vert="horz" lIns="91440" tIns="45720" rIns="91440" bIns="45720" rtlCol="0" anchor="ctr">
            <a:no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3600" b="0" i="0" u="none" strike="noStrike" kern="1200" cap="none" spc="-50" normalizeH="0" baseline="0" noProof="0" dirty="0">
                <a:ln>
                  <a:noFill/>
                </a:ln>
                <a:solidFill>
                  <a:srgbClr val="000000"/>
                </a:solidFill>
                <a:effectLst/>
                <a:uLnTx/>
                <a:uFillTx/>
                <a:latin typeface="Calibri Light" panose="020F0302020204030204"/>
                <a:ea typeface="+mj-ea"/>
                <a:cs typeface="+mj-cs"/>
              </a:rPr>
              <a:t>Crude Oil Imports from 09-2020 to 07-2022</a:t>
            </a:r>
          </a:p>
        </p:txBody>
      </p:sp>
      <p:cxnSp>
        <p:nvCxnSpPr>
          <p:cNvPr id="21" name="Straight Arrow Connector 20">
            <a:extLst>
              <a:ext uri="{FF2B5EF4-FFF2-40B4-BE49-F238E27FC236}">
                <a16:creationId xmlns:a16="http://schemas.microsoft.com/office/drawing/2014/main" id="{4984F3FC-E488-544E-180E-6411A6B0DF1C}"/>
              </a:ext>
            </a:extLst>
          </p:cNvPr>
          <p:cNvCxnSpPr>
            <a:cxnSpLocks/>
          </p:cNvCxnSpPr>
          <p:nvPr/>
        </p:nvCxnSpPr>
        <p:spPr>
          <a:xfrm>
            <a:off x="10096454" y="2457143"/>
            <a:ext cx="226764" cy="764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38547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5BF3FD8-11B5-A10B-9F23-4E51D326F968}"/>
              </a:ext>
            </a:extLst>
          </p:cNvPr>
          <p:cNvSpPr>
            <a:spLocks noGrp="1"/>
          </p:cNvSpPr>
          <p:nvPr>
            <p:ph type="title"/>
          </p:nvPr>
        </p:nvSpPr>
        <p:spPr>
          <a:xfrm>
            <a:off x="595223" y="5409954"/>
            <a:ext cx="10529977" cy="1028715"/>
          </a:xfrm>
        </p:spPr>
        <p:txBody>
          <a:bodyPr anchor="ctr">
            <a:noAutofit/>
          </a:bodyPr>
          <a:lstStyle/>
          <a:p>
            <a:pPr algn="ctr"/>
            <a:r>
              <a:rPr lang="en-US" sz="3600" dirty="0">
                <a:solidFill>
                  <a:srgbClr val="FFFFFF"/>
                </a:solidFill>
              </a:rPr>
              <a:t>According to data pulled from EIA.gov, Diesel and Regular Gas Prices Increased at a significantly higher rate directly after Russia attacks Ukraine on February 24, 2022</a:t>
            </a:r>
          </a:p>
        </p:txBody>
      </p:sp>
      <p:sp>
        <p:nvSpPr>
          <p:cNvPr id="14" name="Rectangle 13">
            <a:extLst>
              <a:ext uri="{FF2B5EF4-FFF2-40B4-BE49-F238E27FC236}">
                <a16:creationId xmlns:a16="http://schemas.microsoft.com/office/drawing/2014/main" id="{5FFF7F6D-2485-B856-8507-9960F7C12985}"/>
              </a:ext>
            </a:extLst>
          </p:cNvPr>
          <p:cNvSpPr/>
          <p:nvPr/>
        </p:nvSpPr>
        <p:spPr>
          <a:xfrm>
            <a:off x="0" y="0"/>
            <a:ext cx="12188952" cy="2564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line chart, scatter chart&#10;&#10;Description automatically generated">
            <a:extLst>
              <a:ext uri="{FF2B5EF4-FFF2-40B4-BE49-F238E27FC236}">
                <a16:creationId xmlns:a16="http://schemas.microsoft.com/office/drawing/2014/main" id="{1BDCDFF3-751A-4867-9FDD-42C414DC6B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2258" y="87737"/>
            <a:ext cx="10292780" cy="2424663"/>
          </a:xfrm>
        </p:spPr>
      </p:pic>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Chart, line chart, scatter chart&#10;&#10;Description automatically generated">
            <a:extLst>
              <a:ext uri="{FF2B5EF4-FFF2-40B4-BE49-F238E27FC236}">
                <a16:creationId xmlns:a16="http://schemas.microsoft.com/office/drawing/2014/main" id="{14853DC1-7477-FA48-14D4-D47986ACC8B4}"/>
              </a:ext>
            </a:extLst>
          </p:cNvPr>
          <p:cNvPicPr>
            <a:picLocks noChangeAspect="1"/>
          </p:cNvPicPr>
          <p:nvPr/>
        </p:nvPicPr>
        <p:blipFill rotWithShape="1">
          <a:blip r:embed="rId3">
            <a:extLst>
              <a:ext uri="{28A0092B-C50C-407E-A947-70E740481C1C}">
                <a14:useLocalDpi xmlns:a14="http://schemas.microsoft.com/office/drawing/2010/main" val="0"/>
              </a:ext>
            </a:extLst>
          </a:blip>
          <a:srcRect t="2001"/>
          <a:stretch/>
        </p:blipFill>
        <p:spPr>
          <a:xfrm>
            <a:off x="802259" y="2590034"/>
            <a:ext cx="10322942" cy="2338990"/>
          </a:xfrm>
          <a:prstGeom prst="rect">
            <a:avLst/>
          </a:prstGeom>
        </p:spPr>
      </p:pic>
      <p:sp>
        <p:nvSpPr>
          <p:cNvPr id="15" name="TextBox 14">
            <a:extLst>
              <a:ext uri="{FF2B5EF4-FFF2-40B4-BE49-F238E27FC236}">
                <a16:creationId xmlns:a16="http://schemas.microsoft.com/office/drawing/2014/main" id="{89AD9243-9B8F-0D5C-AF62-CFA610C71628}"/>
              </a:ext>
            </a:extLst>
          </p:cNvPr>
          <p:cNvSpPr txBox="1"/>
          <p:nvPr/>
        </p:nvSpPr>
        <p:spPr>
          <a:xfrm>
            <a:off x="10472468" y="6519383"/>
            <a:ext cx="1992702" cy="369332"/>
          </a:xfrm>
          <a:prstGeom prst="rect">
            <a:avLst/>
          </a:prstGeom>
          <a:noFill/>
        </p:spPr>
        <p:txBody>
          <a:bodyPr wrap="square" rtlCol="0">
            <a:spAutoFit/>
          </a:bodyPr>
          <a:lstStyle/>
          <a:p>
            <a:r>
              <a:rPr lang="en-US" dirty="0">
                <a:solidFill>
                  <a:schemeClr val="accent3">
                    <a:lumMod val="50000"/>
                  </a:schemeClr>
                </a:solidFill>
              </a:rPr>
              <a:t>By: Crystal Butler</a:t>
            </a:r>
          </a:p>
        </p:txBody>
      </p:sp>
    </p:spTree>
    <p:extLst>
      <p:ext uri="{BB962C8B-B14F-4D97-AF65-F5344CB8AC3E}">
        <p14:creationId xmlns:p14="http://schemas.microsoft.com/office/powerpoint/2010/main" val="56342456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39F90D2-9ACE-DA3E-D813-5CDFD2C71AE6}"/>
              </a:ext>
            </a:extLst>
          </p:cNvPr>
          <p:cNvSpPr>
            <a:spLocks noGrp="1"/>
          </p:cNvSpPr>
          <p:nvPr>
            <p:ph type="title"/>
          </p:nvPr>
        </p:nvSpPr>
        <p:spPr>
          <a:xfrm>
            <a:off x="262553" y="5033325"/>
            <a:ext cx="11789623" cy="1484603"/>
          </a:xfrm>
          <a:solidFill>
            <a:schemeClr val="accent2"/>
          </a:solidFill>
        </p:spPr>
        <p:txBody>
          <a:bodyPr anchor="ctr">
            <a:noAutofit/>
          </a:bodyPr>
          <a:lstStyle/>
          <a:p>
            <a:pPr algn="ctr"/>
            <a:r>
              <a:rPr lang="en-US" sz="2900" dirty="0">
                <a:solidFill>
                  <a:schemeClr val="bg1"/>
                </a:solidFill>
              </a:rPr>
              <a:t>Comparing the data side by side, you can see that the Diesel gasoline was much more volatile to the start of the Ukraine War than regular gasoline. Diesel’s rate of increase was over twice the rate of Regular gasoline. Regular Gasoline increased $0.60 in two months while Diesel increased $1.40 in that same timeframe. </a:t>
            </a:r>
          </a:p>
        </p:txBody>
      </p:sp>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4" descr="Chart&#10;&#10;Description automatically generated">
            <a:extLst>
              <a:ext uri="{FF2B5EF4-FFF2-40B4-BE49-F238E27FC236}">
                <a16:creationId xmlns:a16="http://schemas.microsoft.com/office/drawing/2014/main" id="{3E956155-9A90-3309-4A69-15B3BD6DE59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21" r="620"/>
          <a:stretch/>
        </p:blipFill>
        <p:spPr>
          <a:xfrm>
            <a:off x="120075" y="195549"/>
            <a:ext cx="11933382" cy="4565674"/>
          </a:xfrm>
          <a:prstGeom prst="rect">
            <a:avLst/>
          </a:prstGeom>
        </p:spPr>
      </p:pic>
      <p:sp>
        <p:nvSpPr>
          <p:cNvPr id="5" name="TextBox 4">
            <a:extLst>
              <a:ext uri="{FF2B5EF4-FFF2-40B4-BE49-F238E27FC236}">
                <a16:creationId xmlns:a16="http://schemas.microsoft.com/office/drawing/2014/main" id="{B76A0AE9-6277-4970-C10A-F41905AE6FEF}"/>
              </a:ext>
            </a:extLst>
          </p:cNvPr>
          <p:cNvSpPr txBox="1"/>
          <p:nvPr/>
        </p:nvSpPr>
        <p:spPr>
          <a:xfrm>
            <a:off x="10394830" y="6500744"/>
            <a:ext cx="1992702" cy="369332"/>
          </a:xfrm>
          <a:prstGeom prst="rect">
            <a:avLst/>
          </a:prstGeom>
          <a:noFill/>
        </p:spPr>
        <p:txBody>
          <a:bodyPr wrap="square" rtlCol="0">
            <a:spAutoFit/>
          </a:bodyPr>
          <a:lstStyle/>
          <a:p>
            <a:r>
              <a:rPr lang="en-US" dirty="0">
                <a:solidFill>
                  <a:schemeClr val="accent3">
                    <a:lumMod val="50000"/>
                  </a:schemeClr>
                </a:solidFill>
              </a:rPr>
              <a:t>By: Crystal Butler</a:t>
            </a:r>
          </a:p>
        </p:txBody>
      </p:sp>
    </p:spTree>
    <p:extLst>
      <p:ext uri="{BB962C8B-B14F-4D97-AF65-F5344CB8AC3E}">
        <p14:creationId xmlns:p14="http://schemas.microsoft.com/office/powerpoint/2010/main" val="173569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61">
            <a:extLst>
              <a:ext uri="{FF2B5EF4-FFF2-40B4-BE49-F238E27FC236}">
                <a16:creationId xmlns:a16="http://schemas.microsoft.com/office/drawing/2014/main" id="{F9567813-D7CB-4815-8D6F-28E3C9D5A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63">
            <a:extLst>
              <a:ext uri="{FF2B5EF4-FFF2-40B4-BE49-F238E27FC236}">
                <a16:creationId xmlns:a16="http://schemas.microsoft.com/office/drawing/2014/main" id="{FA45F7C9-4421-4A23-B34E-99DE33301B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21ED93E-AE5F-1DBC-5A73-99C01F5293D0}"/>
              </a:ext>
            </a:extLst>
          </p:cNvPr>
          <p:cNvSpPr>
            <a:spLocks noGrp="1"/>
          </p:cNvSpPr>
          <p:nvPr>
            <p:ph type="title"/>
          </p:nvPr>
        </p:nvSpPr>
        <p:spPr>
          <a:xfrm>
            <a:off x="1097280" y="516835"/>
            <a:ext cx="5977937" cy="1666501"/>
          </a:xfrm>
        </p:spPr>
        <p:txBody>
          <a:bodyPr vert="horz" lIns="91440" tIns="45720" rIns="91440" bIns="45720" rtlCol="0">
            <a:normAutofit/>
          </a:bodyPr>
          <a:lstStyle/>
          <a:p>
            <a:r>
              <a:rPr lang="en-US" sz="4400" dirty="0">
                <a:solidFill>
                  <a:srgbClr val="FFFFFF"/>
                </a:solidFill>
              </a:rPr>
              <a:t>John</a:t>
            </a:r>
          </a:p>
        </p:txBody>
      </p:sp>
      <p:sp>
        <p:nvSpPr>
          <p:cNvPr id="56" name="Content Placeholder 36">
            <a:extLst>
              <a:ext uri="{FF2B5EF4-FFF2-40B4-BE49-F238E27FC236}">
                <a16:creationId xmlns:a16="http://schemas.microsoft.com/office/drawing/2014/main" id="{11DFFB52-9FAA-3754-CE6E-B2471BCFBABD}"/>
              </a:ext>
            </a:extLst>
          </p:cNvPr>
          <p:cNvSpPr>
            <a:spLocks noGrp="1"/>
          </p:cNvSpPr>
          <p:nvPr>
            <p:ph idx="1"/>
          </p:nvPr>
        </p:nvSpPr>
        <p:spPr>
          <a:xfrm>
            <a:off x="1097279" y="2236304"/>
            <a:ext cx="5977938" cy="3652667"/>
          </a:xfrm>
        </p:spPr>
        <p:txBody>
          <a:bodyPr>
            <a:normAutofit/>
          </a:bodyPr>
          <a:lstStyle/>
          <a:p>
            <a:r>
              <a:rPr lang="en-US" sz="1600" b="0" i="0" dirty="0">
                <a:solidFill>
                  <a:srgbClr val="D1D2D3"/>
                </a:solidFill>
                <a:effectLst/>
                <a:latin typeface="Slack-Lato"/>
              </a:rPr>
              <a:t>The month of February in the year 2022, put two of the world's largest agricultural exporters in a devastating war that is doing incalculable damage inside of Ukraine, while also damaging the commodities world market. The price action data of the 2 weeks prior and 2 weeks after the war has been collected. The chart clearly shows the volatility of the market right after the mobilization of troops on Ukraine's border and the official start of the war(The US DoD issued warnings of imminent invasion in early February to Ukraine, and the 24th when the war started.)</a:t>
            </a:r>
            <a:endParaRPr lang="en-US" sz="1800" dirty="0">
              <a:solidFill>
                <a:srgbClr val="FFFFFF"/>
              </a:solidFill>
            </a:endParaRPr>
          </a:p>
        </p:txBody>
      </p:sp>
      <p:pic>
        <p:nvPicPr>
          <p:cNvPr id="11" name="Picture 10" descr="Chart, line chart&#10;&#10;Description automatically generated">
            <a:extLst>
              <a:ext uri="{FF2B5EF4-FFF2-40B4-BE49-F238E27FC236}">
                <a16:creationId xmlns:a16="http://schemas.microsoft.com/office/drawing/2014/main" id="{B9BEF154-412D-530E-85F7-F076417926D5}"/>
              </a:ext>
            </a:extLst>
          </p:cNvPr>
          <p:cNvPicPr>
            <a:picLocks noChangeAspect="1"/>
          </p:cNvPicPr>
          <p:nvPr/>
        </p:nvPicPr>
        <p:blipFill rotWithShape="1">
          <a:blip r:embed="rId2">
            <a:extLst>
              <a:ext uri="{28A0092B-C50C-407E-A947-70E740481C1C}">
                <a14:useLocalDpi xmlns:a14="http://schemas.microsoft.com/office/drawing/2010/main" val="0"/>
              </a:ext>
            </a:extLst>
          </a:blip>
          <a:srcRect t="144" r="-3" b="-3"/>
          <a:stretch/>
        </p:blipFill>
        <p:spPr>
          <a:xfrm>
            <a:off x="7613443" y="10"/>
            <a:ext cx="4578557" cy="2285990"/>
          </a:xfrm>
          <a:prstGeom prst="rect">
            <a:avLst/>
          </a:prstGeom>
        </p:spPr>
      </p:pic>
      <p:sp>
        <p:nvSpPr>
          <p:cNvPr id="80" name="Rectangle 65">
            <a:extLst>
              <a:ext uri="{FF2B5EF4-FFF2-40B4-BE49-F238E27FC236}">
                <a16:creationId xmlns:a16="http://schemas.microsoft.com/office/drawing/2014/main" id="{8663BE7B-183A-4877-ABFF-D6E34952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Chart, line chart&#10;&#10;Description automatically generated">
            <a:extLst>
              <a:ext uri="{FF2B5EF4-FFF2-40B4-BE49-F238E27FC236}">
                <a16:creationId xmlns:a16="http://schemas.microsoft.com/office/drawing/2014/main" id="{381402B8-B825-EE47-DF0E-4DD03D8C0AFD}"/>
              </a:ext>
            </a:extLst>
          </p:cNvPr>
          <p:cNvPicPr>
            <a:picLocks noChangeAspect="1"/>
          </p:cNvPicPr>
          <p:nvPr/>
        </p:nvPicPr>
        <p:blipFill rotWithShape="1">
          <a:blip r:embed="rId3">
            <a:extLst>
              <a:ext uri="{28A0092B-C50C-407E-A947-70E740481C1C}">
                <a14:useLocalDpi xmlns:a14="http://schemas.microsoft.com/office/drawing/2010/main" val="0"/>
              </a:ext>
            </a:extLst>
          </a:blip>
          <a:srcRect t="177" r="-2" b="-2"/>
          <a:stretch/>
        </p:blipFill>
        <p:spPr>
          <a:xfrm>
            <a:off x="7611903" y="4572000"/>
            <a:ext cx="4580097" cy="2286000"/>
          </a:xfrm>
          <a:prstGeom prst="rect">
            <a:avLst/>
          </a:prstGeom>
        </p:spPr>
      </p:pic>
      <p:pic>
        <p:nvPicPr>
          <p:cNvPr id="5" name="Content Placeholder 4" descr="Chart, line chart&#10;&#10;Description automatically generated">
            <a:extLst>
              <a:ext uri="{FF2B5EF4-FFF2-40B4-BE49-F238E27FC236}">
                <a16:creationId xmlns:a16="http://schemas.microsoft.com/office/drawing/2014/main" id="{3B1C2FD6-D153-FC50-92B2-FF58D97A2A61}"/>
              </a:ext>
            </a:extLst>
          </p:cNvPr>
          <p:cNvPicPr>
            <a:picLocks noChangeAspect="1"/>
          </p:cNvPicPr>
          <p:nvPr/>
        </p:nvPicPr>
        <p:blipFill rotWithShape="1">
          <a:blip r:embed="rId4">
            <a:extLst>
              <a:ext uri="{28A0092B-C50C-407E-A947-70E740481C1C}">
                <a14:useLocalDpi xmlns:a14="http://schemas.microsoft.com/office/drawing/2010/main" val="0"/>
              </a:ext>
            </a:extLst>
          </a:blip>
          <a:srcRect t="177" r="-2" b="-2"/>
          <a:stretch/>
        </p:blipFill>
        <p:spPr>
          <a:xfrm>
            <a:off x="7611902" y="2318167"/>
            <a:ext cx="4580098" cy="2286000"/>
          </a:xfrm>
          <a:prstGeom prst="rect">
            <a:avLst/>
          </a:prstGeom>
        </p:spPr>
      </p:pic>
      <p:sp>
        <p:nvSpPr>
          <p:cNvPr id="81" name="Rectangle 67">
            <a:extLst>
              <a:ext uri="{FF2B5EF4-FFF2-40B4-BE49-F238E27FC236}">
                <a16:creationId xmlns:a16="http://schemas.microsoft.com/office/drawing/2014/main" id="{92AE8945-E314-4E55-8834-47A77D9CE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2267112"/>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69">
            <a:extLst>
              <a:ext uri="{FF2B5EF4-FFF2-40B4-BE49-F238E27FC236}">
                <a16:creationId xmlns:a16="http://schemas.microsoft.com/office/drawing/2014/main" id="{6AA6BA4F-F7B6-4A5C-93D4-4AB4E476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4545792"/>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61442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506CF-4EB7-407F-C743-20564EA96B3D}"/>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John </a:t>
            </a:r>
            <a:endParaRPr lang="en-US" sz="3600" dirty="0">
              <a:solidFill>
                <a:srgbClr val="FFFFFF"/>
              </a:solidFill>
            </a:endParaRPr>
          </a:p>
        </p:txBody>
      </p:sp>
      <p:pic>
        <p:nvPicPr>
          <p:cNvPr id="5" name="Content Placeholder 4" descr="Chart, scatter chart&#10;&#10;Description automatically generated">
            <a:extLst>
              <a:ext uri="{FF2B5EF4-FFF2-40B4-BE49-F238E27FC236}">
                <a16:creationId xmlns:a16="http://schemas.microsoft.com/office/drawing/2014/main" id="{DDE5FE6E-7305-2BBD-EC23-C9B1AD1926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27" y="369455"/>
            <a:ext cx="11933382" cy="4077045"/>
          </a:xfrm>
          <a:prstGeom prst="rect">
            <a:avLst/>
          </a:prstGeom>
        </p:spPr>
      </p:pic>
      <p:sp>
        <p:nvSpPr>
          <p:cNvPr id="6" name="TextBox 5">
            <a:extLst>
              <a:ext uri="{FF2B5EF4-FFF2-40B4-BE49-F238E27FC236}">
                <a16:creationId xmlns:a16="http://schemas.microsoft.com/office/drawing/2014/main" id="{45D200B7-691E-DC02-00E2-5AB99750BF34}"/>
              </a:ext>
            </a:extLst>
          </p:cNvPr>
          <p:cNvSpPr txBox="1"/>
          <p:nvPr/>
        </p:nvSpPr>
        <p:spPr>
          <a:xfrm>
            <a:off x="2722200" y="4658975"/>
            <a:ext cx="7121236" cy="923330"/>
          </a:xfrm>
          <a:prstGeom prst="rect">
            <a:avLst/>
          </a:prstGeom>
          <a:noFill/>
        </p:spPr>
        <p:txBody>
          <a:bodyPr wrap="square" rtlCol="0">
            <a:spAutoFit/>
          </a:bodyPr>
          <a:lstStyle/>
          <a:p>
            <a:r>
              <a:rPr lang="en-US" dirty="0"/>
              <a:t>This is a 2-year snapshot of the SCGI Wheat index, as you can see the period after 2022-01 is extremely volatile as the Ukraine war started near the end of February. </a:t>
            </a:r>
          </a:p>
        </p:txBody>
      </p:sp>
    </p:spTree>
    <p:extLst>
      <p:ext uri="{BB962C8B-B14F-4D97-AF65-F5344CB8AC3E}">
        <p14:creationId xmlns:p14="http://schemas.microsoft.com/office/powerpoint/2010/main" val="3294840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48DD-9696-9B19-A87C-8BDB96420524}"/>
              </a:ext>
            </a:extLst>
          </p:cNvPr>
          <p:cNvSpPr>
            <a:spLocks noGrp="1"/>
          </p:cNvSpPr>
          <p:nvPr>
            <p:ph type="title"/>
          </p:nvPr>
        </p:nvSpPr>
        <p:spPr>
          <a:xfrm>
            <a:off x="10945578" y="4762600"/>
            <a:ext cx="10058400" cy="822960"/>
          </a:xfrm>
        </p:spPr>
        <p:txBody>
          <a:bodyPr vert="horz" lIns="91440" tIns="45720" rIns="91440" bIns="45720" rtlCol="0" anchor="b">
            <a:normAutofit/>
          </a:bodyPr>
          <a:lstStyle/>
          <a:p>
            <a:r>
              <a:rPr lang="en-US" sz="3600" dirty="0">
                <a:solidFill>
                  <a:schemeClr val="bg2">
                    <a:lumMod val="10000"/>
                  </a:schemeClr>
                </a:solidFill>
              </a:rPr>
              <a:t>James</a:t>
            </a:r>
            <a:r>
              <a:rPr lang="en-US" sz="3600" dirty="0">
                <a:solidFill>
                  <a:srgbClr val="FFFFFF"/>
                </a:solidFill>
              </a:rPr>
              <a:t> </a:t>
            </a:r>
          </a:p>
        </p:txBody>
      </p:sp>
      <p:pic>
        <p:nvPicPr>
          <p:cNvPr id="5" name="Content Placeholder 4" descr="Chart, line chart&#10;&#10;Description automatically generated">
            <a:extLst>
              <a:ext uri="{FF2B5EF4-FFF2-40B4-BE49-F238E27FC236}">
                <a16:creationId xmlns:a16="http://schemas.microsoft.com/office/drawing/2014/main" id="{30FE9B37-4D6B-10AA-0855-214504B4C50A}"/>
              </a:ext>
            </a:extLst>
          </p:cNvPr>
          <p:cNvPicPr>
            <a:picLocks noGrp="1" noChangeAspect="1"/>
          </p:cNvPicPr>
          <p:nvPr>
            <p:ph idx="1"/>
          </p:nvPr>
        </p:nvPicPr>
        <p:blipFill>
          <a:blip r:embed="rId2"/>
          <a:stretch>
            <a:fillRect/>
          </a:stretch>
        </p:blipFill>
        <p:spPr>
          <a:xfrm>
            <a:off x="889948" y="643538"/>
            <a:ext cx="10413203" cy="3618586"/>
          </a:xfrm>
          <a:prstGeom prst="rect">
            <a:avLst/>
          </a:prstGeom>
        </p:spPr>
      </p:pic>
      <p:sp>
        <p:nvSpPr>
          <p:cNvPr id="6" name="TextBox 5">
            <a:extLst>
              <a:ext uri="{FF2B5EF4-FFF2-40B4-BE49-F238E27FC236}">
                <a16:creationId xmlns:a16="http://schemas.microsoft.com/office/drawing/2014/main" id="{78197C9C-2531-1212-043C-51ADBABD23AA}"/>
              </a:ext>
            </a:extLst>
          </p:cNvPr>
          <p:cNvSpPr txBox="1"/>
          <p:nvPr/>
        </p:nvSpPr>
        <p:spPr>
          <a:xfrm>
            <a:off x="889948" y="4662230"/>
            <a:ext cx="8392160" cy="923330"/>
          </a:xfrm>
          <a:prstGeom prst="rect">
            <a:avLst/>
          </a:prstGeom>
          <a:noFill/>
        </p:spPr>
        <p:txBody>
          <a:bodyPr wrap="square" rtlCol="0">
            <a:spAutoFit/>
          </a:bodyPr>
          <a:lstStyle/>
          <a:p>
            <a:r>
              <a:rPr lang="en-US" dirty="0"/>
              <a:t>2 Weeks Prior to the Russian Invasion of Ukraine. Feb 10 2022 – Feb 24 2022</a:t>
            </a:r>
          </a:p>
          <a:p>
            <a:r>
              <a:rPr lang="en-US" dirty="0"/>
              <a:t>As you can see, right before Feb 24 2022, the USD rose over the RUB at a larger rate than seen before in the weeks before. </a:t>
            </a:r>
          </a:p>
        </p:txBody>
      </p:sp>
    </p:spTree>
    <p:extLst>
      <p:ext uri="{BB962C8B-B14F-4D97-AF65-F5344CB8AC3E}">
        <p14:creationId xmlns:p14="http://schemas.microsoft.com/office/powerpoint/2010/main" val="6994900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FA184-B282-BD97-2A07-92410A2121BA}"/>
              </a:ext>
            </a:extLst>
          </p:cNvPr>
          <p:cNvSpPr>
            <a:spLocks noGrp="1"/>
          </p:cNvSpPr>
          <p:nvPr>
            <p:ph type="title"/>
          </p:nvPr>
        </p:nvSpPr>
        <p:spPr>
          <a:xfrm>
            <a:off x="6474689" y="5052974"/>
            <a:ext cx="10058400" cy="1028715"/>
          </a:xfrm>
        </p:spPr>
        <p:txBody>
          <a:bodyPr anchor="ctr">
            <a:normAutofit fontScale="90000"/>
          </a:bodyPr>
          <a:lstStyle/>
          <a:p>
            <a:pPr algn="ctr"/>
            <a:r>
              <a:rPr lang="en-US" dirty="0">
                <a:solidFill>
                  <a:schemeClr val="bg2">
                    <a:lumMod val="10000"/>
                  </a:schemeClr>
                </a:solidFill>
              </a:rPr>
              <a:t>James</a:t>
            </a:r>
            <a:br>
              <a:rPr lang="en-US" dirty="0">
                <a:solidFill>
                  <a:srgbClr val="FFFFFF"/>
                </a:solidFill>
              </a:rPr>
            </a:br>
            <a:endParaRPr lang="en-US" dirty="0">
              <a:solidFill>
                <a:srgbClr val="FFFFFF"/>
              </a:solidFill>
            </a:endParaRPr>
          </a:p>
        </p:txBody>
      </p:sp>
      <p:pic>
        <p:nvPicPr>
          <p:cNvPr id="5" name="Content Placeholder 4">
            <a:extLst>
              <a:ext uri="{FF2B5EF4-FFF2-40B4-BE49-F238E27FC236}">
                <a16:creationId xmlns:a16="http://schemas.microsoft.com/office/drawing/2014/main" id="{9F09B6AF-16DE-F274-E765-F646AB371D75}"/>
              </a:ext>
            </a:extLst>
          </p:cNvPr>
          <p:cNvPicPr>
            <a:picLocks noGrp="1" noChangeAspect="1"/>
          </p:cNvPicPr>
          <p:nvPr>
            <p:ph idx="1"/>
          </p:nvPr>
        </p:nvPicPr>
        <p:blipFill>
          <a:blip r:embed="rId2"/>
          <a:stretch>
            <a:fillRect/>
          </a:stretch>
        </p:blipFill>
        <p:spPr>
          <a:xfrm>
            <a:off x="1066800" y="182880"/>
            <a:ext cx="10058400" cy="4440544"/>
          </a:xfrm>
        </p:spPr>
      </p:pic>
      <p:sp>
        <p:nvSpPr>
          <p:cNvPr id="6" name="TextBox 5">
            <a:extLst>
              <a:ext uri="{FF2B5EF4-FFF2-40B4-BE49-F238E27FC236}">
                <a16:creationId xmlns:a16="http://schemas.microsoft.com/office/drawing/2014/main" id="{ED1DE7B4-329E-D82A-3E93-442E22038ADC}"/>
              </a:ext>
            </a:extLst>
          </p:cNvPr>
          <p:cNvSpPr txBox="1"/>
          <p:nvPr/>
        </p:nvSpPr>
        <p:spPr>
          <a:xfrm>
            <a:off x="453627" y="5078333"/>
            <a:ext cx="6018014" cy="923330"/>
          </a:xfrm>
          <a:prstGeom prst="rect">
            <a:avLst/>
          </a:prstGeom>
          <a:noFill/>
        </p:spPr>
        <p:txBody>
          <a:bodyPr wrap="square" rtlCol="0">
            <a:spAutoFit/>
          </a:bodyPr>
          <a:lstStyle/>
          <a:p>
            <a:r>
              <a:rPr lang="en-US" dirty="0"/>
              <a:t>As shown in the chart, the USD has been steadily beating the RUB till recently. Dec. 2 is where the RUB had started to gain momentum over the USD again.</a:t>
            </a:r>
          </a:p>
        </p:txBody>
      </p:sp>
    </p:spTree>
    <p:extLst>
      <p:ext uri="{BB962C8B-B14F-4D97-AF65-F5344CB8AC3E}">
        <p14:creationId xmlns:p14="http://schemas.microsoft.com/office/powerpoint/2010/main" val="42262521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129</TotalTime>
  <Words>572</Words>
  <Application>Microsoft Office PowerPoint</Application>
  <PresentationFormat>Widescreen</PresentationFormat>
  <Paragraphs>24</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Slack-Lato</vt:lpstr>
      <vt:lpstr>Retrospect</vt:lpstr>
      <vt:lpstr>Did the Russian/Ukraine War Effect Commodity Prices in the US?</vt:lpstr>
      <vt:lpstr>Canada is the number one importer of Crude Oil Imports to the USA while Mexico then Russia follows behind.   Russia has reduced the exports to the USA in 2022 more than 75%</vt:lpstr>
      <vt:lpstr>The three periods show the quantities (per thousand barrels) that Canada, Mexico, and Russia has sent to the USA for Crude Oil Imports.  We can see that the USA had stopped receiving imports from Russia after April, 2022.</vt:lpstr>
      <vt:lpstr>According to data pulled from EIA.gov, Diesel and Regular Gas Prices Increased at a significantly higher rate directly after Russia attacks Ukraine on February 24, 2022</vt:lpstr>
      <vt:lpstr>Comparing the data side by side, you can see that the Diesel gasoline was much more volatile to the start of the Ukraine War than regular gasoline. Diesel’s rate of increase was over twice the rate of Regular gasoline. Regular Gasoline increased $0.60 in two months while Diesel increased $1.40 in that same timeframe. </vt:lpstr>
      <vt:lpstr>John</vt:lpstr>
      <vt:lpstr>John </vt:lpstr>
      <vt:lpstr>James </vt:lpstr>
      <vt:lpstr>James </vt:lpstr>
      <vt:lpstr>FINAL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Did the Russian/Ukraine War Effect Commodity Prices in the US?</dc:title>
  <dc:creator>Crystal Butler</dc:creator>
  <cp:lastModifiedBy>Crystal Butler</cp:lastModifiedBy>
  <cp:revision>11</cp:revision>
  <dcterms:created xsi:type="dcterms:W3CDTF">2022-12-11T19:57:14Z</dcterms:created>
  <dcterms:modified xsi:type="dcterms:W3CDTF">2022-12-13T00:10:25Z</dcterms:modified>
</cp:coreProperties>
</file>